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4"/>
  </p:notesMasterIdLst>
  <p:sldIdLst>
    <p:sldId id="256" r:id="rId2"/>
    <p:sldId id="345" r:id="rId3"/>
    <p:sldId id="346" r:id="rId4"/>
    <p:sldId id="257" r:id="rId5"/>
    <p:sldId id="258" r:id="rId6"/>
    <p:sldId id="259" r:id="rId7"/>
    <p:sldId id="260" r:id="rId8"/>
    <p:sldId id="347" r:id="rId9"/>
    <p:sldId id="261" r:id="rId10"/>
    <p:sldId id="348" r:id="rId11"/>
    <p:sldId id="263" r:id="rId12"/>
    <p:sldId id="264" r:id="rId13"/>
    <p:sldId id="265" r:id="rId14"/>
    <p:sldId id="266" r:id="rId15"/>
    <p:sldId id="267" r:id="rId16"/>
    <p:sldId id="349" r:id="rId17"/>
    <p:sldId id="350" r:id="rId18"/>
    <p:sldId id="269" r:id="rId19"/>
    <p:sldId id="270" r:id="rId20"/>
    <p:sldId id="272" r:id="rId21"/>
    <p:sldId id="351" r:id="rId22"/>
    <p:sldId id="273" r:id="rId23"/>
    <p:sldId id="352" r:id="rId24"/>
    <p:sldId id="353" r:id="rId25"/>
    <p:sldId id="275" r:id="rId26"/>
    <p:sldId id="276" r:id="rId27"/>
    <p:sldId id="278" r:id="rId28"/>
    <p:sldId id="279" r:id="rId29"/>
    <p:sldId id="280" r:id="rId30"/>
    <p:sldId id="281" r:id="rId31"/>
    <p:sldId id="354" r:id="rId32"/>
    <p:sldId id="282" r:id="rId33"/>
    <p:sldId id="283" r:id="rId34"/>
    <p:sldId id="356" r:id="rId35"/>
    <p:sldId id="285" r:id="rId36"/>
    <p:sldId id="284" r:id="rId37"/>
    <p:sldId id="299" r:id="rId38"/>
    <p:sldId id="286" r:id="rId39"/>
    <p:sldId id="287" r:id="rId40"/>
    <p:sldId id="355" r:id="rId41"/>
    <p:sldId id="288" r:id="rId42"/>
    <p:sldId id="289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403" autoAdjust="0"/>
  </p:normalViewPr>
  <p:slideViewPr>
    <p:cSldViewPr snapToGrid="0">
      <p:cViewPr varScale="1">
        <p:scale>
          <a:sx n="48" d="100"/>
          <a:sy n="48" d="100"/>
        </p:scale>
        <p:origin x="106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CF859-E4B4-4CB6-9987-D5C0B8EB78D2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BF971-D8FE-48D2-A5B9-523AF7BD8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10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51A41-1B4F-4036-A40A-96DD57F6A7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30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 = 70 Opposite angles of ▱ ≅</a:t>
            </a:r>
          </a:p>
          <a:p>
            <a:r>
              <a:rPr lang="en-US" dirty="0"/>
              <a:t>y = 42 Opposite sides of ▱ ≅</a:t>
            </a:r>
          </a:p>
          <a:p>
            <a:r>
              <a:rPr lang="en-US" dirty="0"/>
              <a:t>z = 20 Alternate interior angles </a:t>
            </a:r>
            <a:r>
              <a:rPr lang="en-US" dirty="0" err="1"/>
              <a:t>thrm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04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MN = NK = 2</a:t>
                </a:r>
              </a:p>
              <a:p>
                <a:endParaRPr lang="en-US" dirty="0"/>
              </a:p>
              <a:p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JML</a:t>
                </a:r>
                <a:r>
                  <a:rPr lang="en-US" i="0" baseline="0" dirty="0"/>
                  <a:t> + 110° = 180° </a:t>
                </a:r>
                <a:r>
                  <a:rPr lang="en-US" i="0" baseline="0" dirty="0">
                    <a:sym typeface="Wingdings" panose="05000000000000000000" pitchFamily="2" charset="2"/>
                  </a:rPr>
                  <a:t>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JML</a:t>
                </a:r>
                <a:r>
                  <a:rPr lang="en-US" i="0" dirty="0"/>
                  <a:t> = 70°</a:t>
                </a:r>
              </a:p>
              <a:p>
                <a:endParaRPr lang="en-US" i="0" dirty="0"/>
              </a:p>
              <a:p>
                <a:r>
                  <a:rPr lang="en-US" i="0" dirty="0"/>
                  <a:t>30° +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KML</a:t>
                </a:r>
                <a:r>
                  <a:rPr lang="en-US" i="0" dirty="0"/>
                  <a:t> = 70° </a:t>
                </a:r>
                <a:r>
                  <a:rPr lang="en-US" i="0" dirty="0">
                    <a:sym typeface="Wingdings" panose="05000000000000000000" pitchFamily="2" charset="2"/>
                  </a:rPr>
                  <a:t>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KML</a:t>
                </a:r>
                <a:r>
                  <a:rPr lang="en-US" i="0" dirty="0"/>
                  <a:t> = 40°</a:t>
                </a:r>
                <a:endParaRPr lang="en-US" dirty="0"/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MN = NK = 2</a:t>
                </a:r>
              </a:p>
              <a:p>
                <a:endParaRPr lang="en-US" dirty="0"/>
              </a:p>
              <a:p>
                <a:r>
                  <a:rPr lang="en-US" i="1" dirty="0"/>
                  <a:t>m</a:t>
                </a:r>
                <a:r>
                  <a:rPr lang="en-US" i="0">
                    <a:latin typeface="Cambria Math" panose="02040503050406030204" pitchFamily="18" charset="0"/>
                  </a:rPr>
                  <a:t>∠</a:t>
                </a:r>
                <a:r>
                  <a:rPr lang="en-US" i="1" dirty="0"/>
                  <a:t>JML</a:t>
                </a:r>
                <a:r>
                  <a:rPr lang="en-US" i="0" baseline="0" dirty="0"/>
                  <a:t> + 110° = 180° </a:t>
                </a:r>
                <a:r>
                  <a:rPr lang="en-US" i="0" baseline="0" dirty="0">
                    <a:sym typeface="Wingdings" panose="05000000000000000000" pitchFamily="2" charset="2"/>
                  </a:rPr>
                  <a:t> </a:t>
                </a:r>
                <a:r>
                  <a:rPr lang="en-US" i="1" dirty="0"/>
                  <a:t>m</a:t>
                </a:r>
                <a:r>
                  <a:rPr lang="en-US" i="0">
                    <a:latin typeface="Cambria Math" panose="02040503050406030204" pitchFamily="18" charset="0"/>
                  </a:rPr>
                  <a:t>∠</a:t>
                </a:r>
                <a:r>
                  <a:rPr lang="en-US" i="1" dirty="0"/>
                  <a:t>JML</a:t>
                </a:r>
                <a:r>
                  <a:rPr lang="en-US" i="0" dirty="0"/>
                  <a:t> = 70°</a:t>
                </a:r>
              </a:p>
              <a:p>
                <a:endParaRPr lang="en-US" i="0" dirty="0"/>
              </a:p>
              <a:p>
                <a:r>
                  <a:rPr lang="en-US" i="0" dirty="0"/>
                  <a:t>30° + </a:t>
                </a:r>
                <a:r>
                  <a:rPr lang="en-US" i="1" dirty="0"/>
                  <a:t>m</a:t>
                </a:r>
                <a:r>
                  <a:rPr lang="en-US" i="0">
                    <a:latin typeface="Cambria Math" panose="02040503050406030204" pitchFamily="18" charset="0"/>
                  </a:rPr>
                  <a:t>∠</a:t>
                </a:r>
                <a:r>
                  <a:rPr lang="en-US" i="1" dirty="0"/>
                  <a:t>KML</a:t>
                </a:r>
                <a:r>
                  <a:rPr lang="en-US" i="0" dirty="0"/>
                  <a:t> = 70° </a:t>
                </a:r>
                <a:r>
                  <a:rPr lang="en-US" i="0" dirty="0">
                    <a:sym typeface="Wingdings" panose="05000000000000000000" pitchFamily="2" charset="2"/>
                  </a:rPr>
                  <a:t> </a:t>
                </a:r>
                <a:r>
                  <a:rPr lang="en-US" i="1" dirty="0"/>
                  <a:t>m</a:t>
                </a:r>
                <a:r>
                  <a:rPr lang="en-US" i="0">
                    <a:latin typeface="Cambria Math" panose="02040503050406030204" pitchFamily="18" charset="0"/>
                  </a:rPr>
                  <a:t>∠</a:t>
                </a:r>
                <a:r>
                  <a:rPr lang="en-US" i="1" dirty="0"/>
                  <a:t>KML</a:t>
                </a:r>
                <a:r>
                  <a:rPr lang="en-US" i="0" dirty="0"/>
                  <a:t> = 40°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26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Graph points. Use rise and run of DE starting at F to find G. Use rise and run of EF to start at D to verify G.</a:t>
            </a:r>
          </a:p>
          <a:p>
            <a:r>
              <a:rPr lang="en-US" dirty="0"/>
              <a:t>(1, −1)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ABF971-D8FE-48D2-A5B9-523AF7BD86F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9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6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0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84AC2-DD7F-475E-B131-F72A056CB28F}" type="slidenum">
              <a:rPr lang="en-US"/>
              <a:pPr/>
              <a:t>20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Yes; 1 pair of opposite sides parallel and congruent</a:t>
            </a:r>
          </a:p>
          <a:p>
            <a:endParaRPr lang="en-US" dirty="0"/>
          </a:p>
          <a:p>
            <a:r>
              <a:rPr lang="en-US" dirty="0"/>
              <a:t>No, congruent is not same as parallel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24 – x = x + 6</a:t>
            </a:r>
          </a:p>
          <a:p>
            <a:r>
              <a:rPr lang="en-US" dirty="0"/>
              <a:t>24 = 2x + 6</a:t>
            </a:r>
          </a:p>
          <a:p>
            <a:r>
              <a:rPr lang="en-US" dirty="0"/>
              <a:t>18 = 2x</a:t>
            </a:r>
          </a:p>
          <a:p>
            <a:r>
              <a:rPr lang="en-US" dirty="0"/>
              <a:t>x = 9</a:t>
            </a:r>
          </a:p>
          <a:p>
            <a:endParaRPr lang="en-US" dirty="0"/>
          </a:p>
          <a:p>
            <a:r>
              <a:rPr lang="en-US" dirty="0"/>
              <a:t>y = 2x + 3</a:t>
            </a:r>
          </a:p>
          <a:p>
            <a:r>
              <a:rPr lang="en-US" dirty="0"/>
              <a:t>y = 2(9) + 3</a:t>
            </a:r>
          </a:p>
          <a:p>
            <a:r>
              <a:rPr lang="en-US" dirty="0"/>
              <a:t>y = 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ABF971-D8FE-48D2-A5B9-523AF7BD86F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22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Diagonals bisect each other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=10−3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Sum of</a:t>
                </a:r>
                <a:r>
                  <a:rPr lang="en-US" baseline="0" dirty="0" smtClean="0"/>
                  <a:t> angles = 360</a:t>
                </a:r>
              </a:p>
              <a:p>
                <a:r>
                  <a:rPr lang="en-US" b="0" i="0" smtClean="0">
                    <a:latin typeface="Cambria Math"/>
                  </a:rPr>
                  <a:t>42°+138°+42°+𝑚∠𝑍=360°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𝑚∠𝑍=138°</a:t>
                </a:r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Diagonals bisect each other</a:t>
                </a:r>
              </a:p>
              <a:p>
                <a:r>
                  <a:rPr lang="en-US" b="0" i="0" smtClean="0">
                    <a:latin typeface="Cambria Math"/>
                  </a:rPr>
                  <a:t>2𝑥=10−3𝑥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5𝑥=10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𝑥=2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345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the diagonals have the same midpoint (bisect each other)</a:t>
            </a:r>
          </a:p>
          <a:p>
            <a:r>
              <a:rPr lang="en-US" dirty="0"/>
              <a:t>Or show the opposite sides have the same slope (parallel)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ABF971-D8FE-48D2-A5B9-523AF7BD86F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794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1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Notice</a:t>
            </a:r>
            <a:r>
              <a:rPr lang="en-US" baseline="0" dirty="0"/>
              <a:t> that the pentagon is made into 3 triangles.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692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78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Sometimes,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𝐹𝐺</m:t>
                        </m:r>
                      </m:e>
                    </m:ba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𝐺𝐻</m:t>
                        </m:r>
                      </m:e>
                    </m:bar>
                  </m:oMath>
                </a14:m>
                <a:r>
                  <a:rPr lang="en-US" dirty="0"/>
                  <a:t> are consecutive</a:t>
                </a:r>
                <a:r>
                  <a:rPr lang="en-US" baseline="0" dirty="0"/>
                  <a:t> sides, not opposite</a:t>
                </a:r>
              </a:p>
              <a:p>
                <a:endParaRPr lang="en-US" baseline="0" dirty="0"/>
              </a:p>
              <a:p>
                <a:r>
                  <a:rPr lang="en-US" baseline="0" dirty="0"/>
                  <a:t>Rhombus (parallel sides which makes parallelogram; opposite sides are ≅ and adjacent sides are ≅, so all sides are ≅)</a:t>
                </a:r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Sometimes, </a:t>
                </a:r>
                <a:r>
                  <a:rPr lang="en-US" b="0" i="0" smtClean="0">
                    <a:latin typeface="Cambria Math"/>
                  </a:rPr>
                  <a:t>¯𝐹𝐺</a:t>
                </a:r>
                <a:r>
                  <a:rPr lang="en-US" dirty="0" smtClean="0"/>
                  <a:t> and </a:t>
                </a:r>
                <a:r>
                  <a:rPr lang="en-US" b="0" i="0" smtClean="0">
                    <a:latin typeface="Cambria Math"/>
                  </a:rPr>
                  <a:t>¯𝐺𝐻</a:t>
                </a:r>
                <a:r>
                  <a:rPr lang="en-US" dirty="0" smtClean="0"/>
                  <a:t> are consecutive</a:t>
                </a:r>
                <a:r>
                  <a:rPr lang="en-US" baseline="0" dirty="0" smtClean="0"/>
                  <a:t> sides, not opposite</a:t>
                </a:r>
              </a:p>
              <a:p>
                <a:endParaRPr lang="en-US" baseline="0" dirty="0" smtClean="0"/>
              </a:p>
              <a:p>
                <a:r>
                  <a:rPr lang="en-US" baseline="0" dirty="0" smtClean="0"/>
                  <a:t>Square; each angle is 360/4 = 90 and all sides =̃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646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3906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Opposite angles ≅: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BCE </a:t>
                </a:r>
                <a:r>
                  <a:rPr lang="en-US" i="0" dirty="0"/>
                  <a:t>= 53°</a:t>
                </a:r>
              </a:p>
              <a:p>
                <a:endParaRPr lang="en-US" b="0" i="0" baseline="0" dirty="0"/>
              </a:p>
              <a:p>
                <a:r>
                  <a:rPr lang="en-US" b="0" i="0" baseline="0" dirty="0"/>
                  <a:t>ΔABE is right Δ: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ABD</a:t>
                </a:r>
                <a:r>
                  <a:rPr lang="en-US" i="0" dirty="0"/>
                  <a:t> = 90° − 53° = 37°</a:t>
                </a:r>
              </a:p>
              <a:p>
                <a:endParaRPr lang="en-US" b="0" i="0" baseline="0" dirty="0"/>
              </a:p>
              <a:p>
                <a:r>
                  <a:rPr lang="en-US" b="0" i="0" baseline="0" dirty="0"/>
                  <a:t>Diagonals are ⊥: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AED</a:t>
                </a:r>
                <a:r>
                  <a:rPr lang="en-US" i="0" dirty="0"/>
                  <a:t> = 90°</a:t>
                </a:r>
                <a:endParaRPr lang="en-US" b="0" i="0" baseline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Diagonals</a:t>
                </a:r>
                <a:r>
                  <a:rPr lang="en-US" baseline="0" dirty="0" smtClean="0"/>
                  <a:t> are perpendicular: m</a:t>
                </a:r>
                <a:r>
                  <a:rPr lang="en-US" b="0" i="0" baseline="0" smtClean="0">
                    <a:latin typeface="Cambria Math"/>
                  </a:rPr>
                  <a:t>∠</a:t>
                </a:r>
                <a:r>
                  <a:rPr lang="en-US" b="0" baseline="0" dirty="0" smtClean="0"/>
                  <a:t>AED = 90° </a:t>
                </a:r>
              </a:p>
              <a:p>
                <a:endParaRPr lang="en-US" b="0" baseline="0" dirty="0" smtClean="0"/>
              </a:p>
              <a:p>
                <a:r>
                  <a:rPr lang="en-US" b="0" baseline="0" dirty="0" smtClean="0"/>
                  <a:t>Diagonals bisect each other: DE = EB = 8</a:t>
                </a:r>
              </a:p>
              <a:p>
                <a:r>
                  <a:rPr lang="en-US" b="0" baseline="0" dirty="0" smtClean="0"/>
                  <a:t>	DE + EB = DB = 16</a:t>
                </a:r>
              </a:p>
              <a:p>
                <a:endParaRPr lang="en-US" b="0" baseline="0" dirty="0" smtClean="0"/>
              </a:p>
              <a:p>
                <a:r>
                  <a:rPr lang="en-US" b="0" baseline="0" dirty="0" smtClean="0"/>
                  <a:t>Right triangle AEB is formed with EB = 8</a:t>
                </a:r>
              </a:p>
              <a:p>
                <a:r>
                  <a:rPr lang="en-US" b="0" baseline="0" dirty="0" smtClean="0"/>
                  <a:t>	Use </a:t>
                </a:r>
                <a:r>
                  <a:rPr lang="en-US" b="0" i="0" baseline="0" smtClean="0">
                    <a:latin typeface="Cambria Math"/>
                  </a:rPr>
                  <a:t>tan⁡〖53°〗=8/𝐴𝐸</a:t>
                </a:r>
                <a:endParaRPr lang="en-US" b="0" baseline="0" dirty="0" smtClean="0"/>
              </a:p>
              <a:p>
                <a:r>
                  <a:rPr lang="en-US" b="0" baseline="0" dirty="0" smtClean="0"/>
                  <a:t>	</a:t>
                </a:r>
                <a:r>
                  <a:rPr lang="en-US" b="0" i="0" baseline="0" smtClean="0">
                    <a:latin typeface="Cambria Math"/>
                  </a:rPr>
                  <a:t>𝐴𝐸 tan⁡〖53°〗=8</a:t>
                </a:r>
                <a:endParaRPr lang="en-US" b="0" baseline="0" dirty="0" smtClean="0"/>
              </a:p>
              <a:p>
                <a:r>
                  <a:rPr lang="en-US" b="0" baseline="0" dirty="0" smtClean="0"/>
                  <a:t>	</a:t>
                </a:r>
                <a:r>
                  <a:rPr lang="en-US" b="0" i="0" baseline="0" smtClean="0">
                    <a:latin typeface="Cambria Math"/>
                  </a:rPr>
                  <a:t>𝐴𝐸=8/tan⁡〖53°〗 =6.0</a:t>
                </a:r>
                <a:endParaRPr lang="en-US" b="0" baseline="0" dirty="0" smtClean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403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:r>
                  <a:rPr lang="en-US" dirty="0"/>
                  <a:t>Diagonals of Rectangle are ≅: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−15=2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−15=25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=8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−15=41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𝑚∠𝑄𝑃𝑅=𝑚∠𝑆𝑃𝑇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𝑚∠𝑃𝑇𝑆=𝑚∠𝑇𝑆𝑃=34°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𝑚∠𝑄𝑃𝑅=𝑚∠𝑆𝑃𝑇=180°−34°−34°=112°</a:t>
                </a:r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err="1" smtClean="0"/>
                  <a:t>Diangonals</a:t>
                </a:r>
                <a:r>
                  <a:rPr lang="en-US" baseline="0" dirty="0" smtClean="0"/>
                  <a:t> are congruent and bisect each other</a:t>
                </a:r>
              </a:p>
              <a:p>
                <a:r>
                  <a:rPr lang="en-US" b="0" i="0" smtClean="0">
                    <a:latin typeface="Cambria Math"/>
                  </a:rPr>
                  <a:t>𝑅𝑃=1/2 𝑅𝑇=1/2 𝑄𝑆=1/2 (10)=5</a:t>
                </a:r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RT = 10</a:t>
                </a:r>
              </a:p>
              <a:p>
                <a:r>
                  <a:rPr lang="en-US" dirty="0" smtClean="0"/>
                  <a:t>m</a:t>
                </a:r>
                <a:r>
                  <a:rPr lang="en-US" b="0" i="0" smtClean="0">
                    <a:latin typeface="Cambria Math"/>
                  </a:rPr>
                  <a:t>∠</a:t>
                </a:r>
                <a:r>
                  <a:rPr lang="en-US" dirty="0" smtClean="0"/>
                  <a:t>RTS = 34° </a:t>
                </a:r>
              </a:p>
              <a:p>
                <a:r>
                  <a:rPr lang="en-US" b="0" i="0" smtClean="0">
                    <a:latin typeface="Cambria Math"/>
                  </a:rPr>
                  <a:t>sin⁡〖34°〗=𝑅𝑆/10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𝑅𝑆=10⋅sin⁡〖34°〗=5.6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85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6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19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Slopes: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2−3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3−0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Since only 1 pair of sides is ∥, it is a trapezoid</a:t>
                </a:r>
              </a:p>
              <a:p>
                <a:r>
                  <a:rPr lang="en-US" dirty="0"/>
                  <a:t>Check for isosceles: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0−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3−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e>
                                </m:d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4−3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−3−2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26</m:t>
                        </m:r>
                      </m:e>
                    </m:rad>
                  </m:oMath>
                </a14:m>
                <a:endParaRPr lang="en-US" b="0" dirty="0"/>
              </a:p>
              <a:p>
                <a:r>
                  <a:rPr lang="en-US" b="0" dirty="0"/>
                  <a:t>Not isosceles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Slopes: </a:t>
                </a:r>
                <a:r>
                  <a:rPr lang="en-US" b="0" i="0">
                    <a:latin typeface="Cambria Math" panose="02040503050406030204" pitchFamily="18" charset="0"/>
                  </a:rPr>
                  <a:t>𝑚_𝐵𝐶=(2−3)/(3−0)=1/3;𝑚_𝐴𝐷=(−3−(−1))/(4−(−2) )=−1/3</a:t>
                </a:r>
                <a:endParaRPr lang="en-US" dirty="0"/>
              </a:p>
              <a:p>
                <a:r>
                  <a:rPr lang="en-US" dirty="0"/>
                  <a:t>Since only 1 pair of sides is ∥, it is a trapezoid</a:t>
                </a:r>
              </a:p>
              <a:p>
                <a:r>
                  <a:rPr lang="en-US" dirty="0"/>
                  <a:t>Check for isosceles: </a:t>
                </a:r>
                <a:r>
                  <a:rPr lang="en-US" b="0" i="0">
                    <a:latin typeface="Cambria Math" panose="02040503050406030204" pitchFamily="18" charset="0"/>
                  </a:rPr>
                  <a:t>𝐴𝐵=√((0−(−2))^2+(3−(−1))^2 )=√20;𝐶𝐷=√((4−3)^2+(−3−2)^2 )=√26</a:t>
                </a:r>
                <a:endParaRPr lang="en-US" b="0" dirty="0"/>
              </a:p>
              <a:p>
                <a:r>
                  <a:rPr lang="en-US" b="0" dirty="0"/>
                  <a:t>Not isosceles</a:t>
                </a: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ABF971-D8FE-48D2-A5B9-523AF7BD86F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60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aseline="0" dirty="0"/>
                  <a:t>Base angles are ≅;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EFG</a:t>
                </a:r>
                <a:r>
                  <a:rPr lang="en-US" i="0" dirty="0"/>
                  <a:t> = 70°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i="0" baseline="0" dirty="0"/>
                  <a:t>Consecutive interior angles are supplementary;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FGH </a:t>
                </a:r>
                <a:r>
                  <a:rPr lang="en-US" dirty="0"/>
                  <a:t>=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GHE</a:t>
                </a:r>
                <a:r>
                  <a:rPr lang="en-US" dirty="0"/>
                  <a:t> = 110°</a:t>
                </a:r>
              </a:p>
              <a:p>
                <a:endParaRPr lang="en-US" i="0" baseline="0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Yes,</a:t>
                </a:r>
                <a:r>
                  <a:rPr lang="en-US" baseline="0" dirty="0" smtClean="0"/>
                  <a:t> If the diagonals are =̃, then the trapezoid is isosceles</a:t>
                </a:r>
              </a:p>
              <a:p>
                <a:endParaRPr lang="en-US" baseline="0" dirty="0" smtClean="0"/>
              </a:p>
              <a:p>
                <a:r>
                  <a:rPr lang="en-US" b="0" i="0" smtClean="0">
                    <a:latin typeface="Cambria Math"/>
                  </a:rPr>
                  <a:t>𝑚∠𝐻𝐸𝐹+𝑚∠𝐸𝐻𝐺=180°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70°+𝑚∠𝐸𝐻𝐺=180°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𝑚∠𝐸𝐻𝐺=110°=𝑚∠𝐹𝐺𝐻</a:t>
                </a:r>
                <a:endParaRPr lang="en-US" b="0" dirty="0" smtClean="0"/>
              </a:p>
              <a:p>
                <a:r>
                  <a:rPr lang="en-US" dirty="0" smtClean="0"/>
                  <a:t>Since the base angles</a:t>
                </a:r>
                <a:r>
                  <a:rPr lang="en-US" baseline="0" dirty="0" smtClean="0"/>
                  <a:t> are =̃, the trapezoid is isosceles</a:t>
                </a:r>
              </a:p>
              <a:p>
                <a:endParaRPr lang="en-US" baseline="0" dirty="0" smtClean="0"/>
              </a:p>
              <a:p>
                <a:r>
                  <a:rPr lang="en-US" b="0" i="0" smtClean="0">
                    <a:latin typeface="Cambria Math"/>
                  </a:rPr>
                  <a:t>𝑚𝑖𝑑𝑠𝑒𝑔𝑚𝑒𝑛𝑡=1/2 (𝑏_1+𝑏_2 )</a:t>
                </a:r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12=1/2 (𝑀𝐿+9)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24=𝑀𝐿+9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𝑀𝐿=15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06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7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416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𝑚𝑖𝑑𝑠𝑒𝑔𝑚𝑒𝑛𝑡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12=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𝑀𝐿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+9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24=</m:t>
                      </m:r>
                      <m:r>
                        <a:rPr lang="en-US" b="0" i="1" smtClean="0">
                          <a:latin typeface="Cambria Math"/>
                        </a:rPr>
                        <m:t>𝑀𝐿</m:t>
                      </m:r>
                      <m:r>
                        <a:rPr lang="en-US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𝑀𝐿</m:t>
                      </m:r>
                      <m:r>
                        <a:rPr lang="en-US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US" dirty="0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:r>
                  <a:rPr lang="en-US" b="0" i="0" smtClean="0">
                    <a:latin typeface="Cambria Math"/>
                  </a:rPr>
                  <a:t>𝑚𝑖𝑑𝑠𝑒𝑔𝑚𝑒𝑛𝑡=</a:t>
                </a:r>
                <a:r>
                  <a:rPr lang="en-US" b="0" i="0" smtClean="0">
                    <a:latin typeface="Cambria Math"/>
                  </a:rPr>
                  <a:t>1/2 (𝑏_1+𝑏_2 )</a:t>
                </a:r>
                <a:endParaRPr lang="en-US" dirty="0" smtClean="0"/>
              </a:p>
              <a:p>
                <a:pPr/>
                <a:r>
                  <a:rPr lang="en-US" b="0" i="0" smtClean="0">
                    <a:latin typeface="Cambria Math"/>
                  </a:rPr>
                  <a:t>12=1/2 (𝑀𝐿+9)</a:t>
                </a:r>
                <a:endParaRPr lang="en-US" b="0" dirty="0" smtClean="0"/>
              </a:p>
              <a:p>
                <a:pPr/>
                <a:r>
                  <a:rPr lang="en-US" b="0" i="0" smtClean="0">
                    <a:latin typeface="Cambria Math"/>
                  </a:rPr>
                  <a:t>24=𝑀𝐿+9</a:t>
                </a:r>
                <a:endParaRPr lang="en-US" b="0" dirty="0" smtClean="0"/>
              </a:p>
              <a:p>
                <a:pPr/>
                <a:r>
                  <a:rPr lang="en-US" b="0" i="0" smtClean="0">
                    <a:latin typeface="Cambria Math"/>
                  </a:rPr>
                  <a:t>𝑀𝐿=15</a:t>
                </a:r>
                <a:endParaRPr lang="en-US" dirty="0"/>
              </a:p>
              <a:p>
                <a:endParaRPr lang="en-US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171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132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°+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°+80°+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/>
                        </a:rPr>
                        <m:t>0°=360°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°+130°</m:t>
                      </m:r>
                      <m:r>
                        <a:rPr lang="en-US" b="0" i="1" smtClean="0">
                          <a:latin typeface="Cambria Math"/>
                        </a:rPr>
                        <m:t>=360°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°=230°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=115°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3𝑥°+75°+90°+120°=360°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3𝑥°+285°=360°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3𝑥°=75°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𝑥=25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416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500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Kite (≅ consecutive sides)</a:t>
            </a:r>
          </a:p>
          <a:p>
            <a:endParaRPr lang="en-US" dirty="0"/>
          </a:p>
          <a:p>
            <a:r>
              <a:rPr lang="en-US" dirty="0"/>
              <a:t>Trapezoid (exactly</a:t>
            </a:r>
            <a:r>
              <a:rPr lang="en-US" baseline="0" dirty="0"/>
              <a:t> one pair of parallel sides, diagonals not ≅)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Quadrilateral (not enough</a:t>
            </a:r>
            <a:r>
              <a:rPr lang="en-US" baseline="0" dirty="0"/>
              <a:t> information to be more specific)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82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 = (n-2)180° </a:t>
            </a:r>
          </a:p>
          <a:p>
            <a:r>
              <a:rPr lang="en-US" dirty="0"/>
              <a:t>S</a:t>
            </a:r>
            <a:r>
              <a:rPr lang="en-US" baseline="0" dirty="0"/>
              <a:t> = (11-2)180° = 1620°</a:t>
            </a:r>
          </a:p>
          <a:p>
            <a:endParaRPr lang="en-US" baseline="0" dirty="0"/>
          </a:p>
          <a:p>
            <a:r>
              <a:rPr lang="en-US" baseline="0" dirty="0"/>
              <a:t>1440° = (n-2)180° </a:t>
            </a:r>
          </a:p>
          <a:p>
            <a:r>
              <a:rPr lang="en-US" baseline="0" dirty="0"/>
              <a:t>8 = n-2</a:t>
            </a:r>
          </a:p>
          <a:p>
            <a:r>
              <a:rPr lang="en-US" baseline="0" dirty="0"/>
              <a:t>n =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2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93° + 156° + 85° + x + x = 540° </a:t>
            </a:r>
          </a:p>
          <a:p>
            <a:r>
              <a:rPr lang="en-US" dirty="0"/>
              <a:t>334 + 2x = 540</a:t>
            </a:r>
          </a:p>
          <a:p>
            <a:r>
              <a:rPr lang="en-US" dirty="0"/>
              <a:t>2x = 206</a:t>
            </a:r>
          </a:p>
          <a:p>
            <a:r>
              <a:rPr lang="en-US" dirty="0"/>
              <a:t>x = 103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60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360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=72°</m:t>
                      </m:r>
                    </m:oMath>
                  </m:oMathPara>
                </a14:m>
                <a:endParaRPr lang="en-US" b="0" dirty="0"/>
              </a:p>
              <a:p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180=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+72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=108</m:t>
                      </m:r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5−2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⋅180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=540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𝑖𝑛𝑡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𝑎𝑛𝑔𝑙𝑒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540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=108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b="0" i="0" smtClean="0">
                    <a:latin typeface="Cambria Math"/>
                  </a:rPr>
                  <a:t>360/5=72°</a:t>
                </a:r>
                <a:endParaRPr lang="en-US" b="0" dirty="0" smtClean="0"/>
              </a:p>
              <a:p>
                <a:endParaRPr lang="en-US" dirty="0" smtClean="0"/>
              </a:p>
              <a:p>
                <a:r>
                  <a:rPr lang="en-US" b="0" i="0" smtClean="0">
                    <a:latin typeface="Cambria Math"/>
                  </a:rPr>
                  <a:t>180=𝑥+72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𝑥=108</a:t>
                </a:r>
                <a:endParaRPr lang="en-US" b="0" dirty="0" smtClean="0"/>
              </a:p>
              <a:p>
                <a:r>
                  <a:rPr lang="en-US" dirty="0" smtClean="0"/>
                  <a:t>Or</a:t>
                </a:r>
              </a:p>
              <a:p>
                <a:r>
                  <a:rPr lang="en-US" b="0" i="0" smtClean="0">
                    <a:latin typeface="Cambria Math"/>
                  </a:rPr>
                  <a:t>𝑆=(5−2)⋅180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𝑆=540</a:t>
                </a:r>
                <a:endParaRPr lang="en-US" b="0" dirty="0" smtClean="0"/>
              </a:p>
              <a:p>
                <a:r>
                  <a:rPr lang="en-US" b="0" i="0" smtClean="0">
                    <a:latin typeface="Cambria Math"/>
                  </a:rPr>
                  <a:t>𝑖𝑛𝑡 𝑎𝑛𝑔𝑙𝑒=540/5=108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83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00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D17525-28EB-4712-98B3-9C13486C4465}" type="slidenum">
              <a:rPr lang="en-US"/>
              <a:pPr/>
              <a:t>12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Theorems were demonstrated in the focus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3624B-2F06-4AEA-957A-530DABA7A5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1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2166364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472" y="3913632"/>
            <a:ext cx="11506200" cy="45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64C6A-0620-470D-8093-D500EA796C6D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A7C87-C66E-40A8-A338-F433E5BE736F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83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F29499-A3F6-4B9F-A114-8AF2CE5DCEDE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9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7C869-2CB4-4E75-9E4F-4A38C039F41A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9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26200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67128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3211"/>
            <a:ext cx="11503152" cy="2568895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8D8B10-4A43-4D35-90E9-5D6563B38F8C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38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714499"/>
            <a:ext cx="5960224" cy="47676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0" y="1714499"/>
            <a:ext cx="5961609" cy="476760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9C42-9904-4CFE-9502-26E30107E20E}" type="datetime1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7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654087"/>
            <a:ext cx="5961888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-2082" y="2397181"/>
            <a:ext cx="5963970" cy="409398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0112" y="1657490"/>
            <a:ext cx="5961888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418921"/>
            <a:ext cx="5960770" cy="406318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A4CDC-F37B-426D-956D-169FEEEE44BD}" type="datetime1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534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9CD74-9D27-465E-86C9-BBCA206CC64C}" type="datetime1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2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CC7E-BDA6-469B-8823-DFD666E44C52}" type="datetime1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8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D790-765E-443A-86F9-937319988E14}" type="datetime1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22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CAFBD-8A8E-4515-ABDE-DBB8EA499A69}" type="datetime1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1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61813"/>
            <a:ext cx="12188952" cy="16459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30392"/>
            <a:ext cx="121920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2082" y="1707731"/>
            <a:ext cx="12188952" cy="4783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2082" y="6491166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310EF41F-FD24-4F43-AFB5-7BF60FEA7314}" type="datetime1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0174" y="6482107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45736" y="6491433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28138EE-5DCC-44A2-8018-E0273A6EE5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8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sm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wright@andrew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704E-C105-4B00-A962-0B4093C61D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Quadrilaterals and Other Polygons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1B5EB-B404-4B2B-8D73-ED55ABF24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Geometry Chapter 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2720B-7C07-41EA-B245-ED5412F5D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29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FA036-6BB7-4126-AFF7-9A121171F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Properties of Parallelograms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F18415-2AC5-4419-B13B-9D26C8EFD7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prove properties of parallelograms.</a:t>
            </a:r>
          </a:p>
          <a:p>
            <a:r>
              <a:rPr lang="en-US" dirty="0"/>
              <a:t>• I can use properties of parallelograms.</a:t>
            </a:r>
          </a:p>
          <a:p>
            <a:r>
              <a:rPr lang="en-US" dirty="0"/>
              <a:t>• I can solve problems involving parallelograms in the coordinate plane.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248EC-1E2C-42B4-9401-B077AB754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25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Properties of Parallelograms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 scrap paper draw two sets of parallel lines that intersect each other.  </a:t>
            </a:r>
          </a:p>
          <a:p>
            <a:endParaRPr lang="en-US"/>
          </a:p>
          <a:p>
            <a:r>
              <a:rPr lang="en-US"/>
              <a:t>Measure opposite sides.  How are opposite sides related?</a:t>
            </a:r>
          </a:p>
          <a:p>
            <a:endParaRPr lang="en-US"/>
          </a:p>
          <a:p>
            <a:r>
              <a:rPr lang="en-US"/>
              <a:t>Measure opposite angles.  How are opposite angles related?</a:t>
            </a:r>
          </a:p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1EF72E8-0852-48A9-AB86-4091CA63F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Properties of Parallelograms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 of parallelogram</a:t>
            </a:r>
          </a:p>
          <a:p>
            <a:pPr lvl="1"/>
            <a:r>
              <a:rPr lang="en-US" dirty="0"/>
              <a:t>Quadrilateral with opposite sides parallel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4107" y="4600994"/>
            <a:ext cx="108712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Opposite sides of parallelogram are congruent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4107" y="5257584"/>
            <a:ext cx="108712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Opposite angles of a parallelogram are congruent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800" y="2462213"/>
            <a:ext cx="5099053" cy="1933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BDE414-13E2-4A74-9F7B-21D79F9A6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9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Properties of Parallelograms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Remember from parallel lines (chapter 3) that consecutive interior angles are supplementary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Draw diagonals on your parallelogram</a:t>
            </a:r>
          </a:p>
          <a:p>
            <a:pPr lvl="1"/>
            <a:r>
              <a:rPr lang="en-US" dirty="0"/>
              <a:t>Measure each part of the diagonals to see if they bisect each other.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35000" y="1219202"/>
            <a:ext cx="10871200" cy="11594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Consecutive angles in a parallelogram are supplementary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5000" y="3638009"/>
            <a:ext cx="108712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Diagonals of a parallelogram bisect each other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ECE64-F77D-4260-9DFD-E85296F79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61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AutoShape 9"/>
          <p:cNvSpPr>
            <a:spLocks noChangeArrowheads="1"/>
          </p:cNvSpPr>
          <p:nvPr/>
        </p:nvSpPr>
        <p:spPr bwMode="auto">
          <a:xfrm rot="2032361" flipH="1">
            <a:off x="4064512" y="2130463"/>
            <a:ext cx="7480953" cy="2693564"/>
          </a:xfrm>
          <a:prstGeom prst="parallelogram">
            <a:avLst>
              <a:gd name="adj" fmla="val 68938"/>
            </a:avLst>
          </a:prstGeom>
          <a:solidFill>
            <a:schemeClr val="bg2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Properties of Parallelograms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082" y="1707731"/>
            <a:ext cx="12188952" cy="5150269"/>
          </a:xfrm>
        </p:spPr>
        <p:txBody>
          <a:bodyPr>
            <a:normAutofit/>
          </a:bodyPr>
          <a:lstStyle/>
          <a:p>
            <a:r>
              <a:rPr lang="en-US" dirty="0"/>
              <a:t>Find 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, and </a:t>
            </a:r>
            <a:r>
              <a:rPr lang="en-US" i="1" dirty="0"/>
              <a:t>z</a:t>
            </a:r>
            <a:r>
              <a:rPr lang="en-US" dirty="0"/>
              <a:t> if the</a:t>
            </a:r>
            <a:br>
              <a:rPr lang="en-US" dirty="0"/>
            </a:br>
            <a:r>
              <a:rPr lang="en-US" dirty="0"/>
              <a:t>figure is a parallelogram.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5486400" y="3434955"/>
            <a:ext cx="4656803" cy="12810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550400" y="5791201"/>
            <a:ext cx="6791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/>
              <a:t>x</a:t>
            </a:r>
            <a:r>
              <a:rPr lang="en-US" sz="3200" dirty="0">
                <a:cs typeface="Arial" charset="0"/>
              </a:rPr>
              <a:t>°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5924883" y="3429000"/>
            <a:ext cx="6791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/>
              <a:t>z</a:t>
            </a:r>
            <a:r>
              <a:rPr lang="en-US" sz="3200" i="1" dirty="0">
                <a:cs typeface="Arial" charset="0"/>
              </a:rPr>
              <a:t>°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010483" y="1701801"/>
            <a:ext cx="6791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/>
              <a:t>y</a:t>
            </a:r>
            <a:endParaRPr lang="en-US" sz="3200" i="1" dirty="0">
              <a:cs typeface="Arial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8898551" y="2949265"/>
            <a:ext cx="8731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20</a:t>
            </a:r>
            <a:r>
              <a:rPr lang="en-US" sz="3200" dirty="0">
                <a:cs typeface="Arial" charset="0"/>
              </a:rPr>
              <a:t>°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0160000" y="4876801"/>
            <a:ext cx="6791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42</a:t>
            </a:r>
            <a:endParaRPr lang="en-US" sz="3200" dirty="0">
              <a:cs typeface="Arial" charset="0"/>
            </a:endParaRP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5486401" y="3338877"/>
            <a:ext cx="19403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>
            <a:off x="5689600" y="3338878"/>
            <a:ext cx="0" cy="19215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79E48-9FD6-4953-AD51-06B77CA01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6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Properties of Parallelograms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Find </a:t>
                </a:r>
                <a:r>
                  <a:rPr lang="en-US" i="1" dirty="0"/>
                  <a:t>NM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Find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/>
                      <m:t>∠</m:t>
                    </m:r>
                  </m:oMath>
                </a14:m>
                <a:r>
                  <a:rPr lang="en-US" i="1" dirty="0"/>
                  <a:t>JML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Find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/>
                      <m:t>∠</m:t>
                    </m:r>
                  </m:oMath>
                </a14:m>
                <a:r>
                  <a:rPr lang="en-US" i="1" dirty="0"/>
                  <a:t>KML</a:t>
                </a:r>
              </a:p>
              <a:p>
                <a:endParaRPr lang="en-US" i="1" dirty="0"/>
              </a:p>
              <a:p>
                <a:endParaRPr lang="en-US" i="1" dirty="0"/>
              </a:p>
              <a:p>
                <a:r>
                  <a:rPr lang="en-US" dirty="0"/>
                  <a:t>Try #12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  <a:blipFill>
                <a:blip r:embed="rId3"/>
                <a:stretch>
                  <a:fillRect l="-800" t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870" y="1828801"/>
            <a:ext cx="4572000" cy="2428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3AED9-117A-4168-8A66-EC973A42D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4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8BA26-81FA-4D6C-99F9-B17F01F9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7.2 Properties of Parallelograms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41610-F0BB-4462-B4DF-2E07CCDC2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14499"/>
            <a:ext cx="6368716" cy="514205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Three vertices of ▱</a:t>
            </a:r>
            <a:r>
              <a:rPr lang="en-US" i="1" dirty="0"/>
              <a:t>DEFG </a:t>
            </a:r>
            <a:r>
              <a:rPr lang="en-US" dirty="0"/>
              <a:t>are </a:t>
            </a:r>
            <a:r>
              <a:rPr lang="en-US" i="1" dirty="0"/>
              <a:t>D</a:t>
            </a:r>
            <a:r>
              <a:rPr lang="en-US" dirty="0"/>
              <a:t>(−1, 4), </a:t>
            </a:r>
            <a:r>
              <a:rPr lang="en-US" i="1" dirty="0"/>
              <a:t>E</a:t>
            </a:r>
            <a:r>
              <a:rPr lang="en-US" dirty="0"/>
              <a:t>(2, 3), and </a:t>
            </a:r>
            <a:r>
              <a:rPr lang="en-US" i="1" dirty="0"/>
              <a:t>F</a:t>
            </a:r>
            <a:r>
              <a:rPr lang="en-US" dirty="0"/>
              <a:t>(4, −2). Find the coordinates of vertex </a:t>
            </a:r>
            <a:r>
              <a:rPr lang="en-US" i="1" dirty="0"/>
              <a:t>G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#26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1CBC9D0-5AA5-4BC0-9393-6466EE8FA3C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957" y="1724458"/>
            <a:ext cx="5169043" cy="5177658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18A3D7-4523-46FA-81B9-A2F452E3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C4E6E-7AEA-4B2D-9862-069676DC0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67128"/>
            <a:ext cx="12192000" cy="1737360"/>
          </a:xfrm>
        </p:spPr>
        <p:txBody>
          <a:bodyPr/>
          <a:lstStyle/>
          <a:p>
            <a:r>
              <a:rPr lang="en-US" sz="5400" dirty="0"/>
              <a:t>7.3 Proving That a Quadrilateral Is a Parallelogram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984B5-B0D7-4E7F-8F15-132F1D0ED0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identify features of a parallelogram.</a:t>
            </a:r>
          </a:p>
          <a:p>
            <a:r>
              <a:rPr lang="en-US" dirty="0"/>
              <a:t>• I can prove that a quadrilateral is a parallelogram.</a:t>
            </a:r>
          </a:p>
          <a:p>
            <a:r>
              <a:rPr lang="en-US" dirty="0"/>
              <a:t>• I can find missing lengths that make a quadrilateral a parallelogram.</a:t>
            </a:r>
          </a:p>
          <a:p>
            <a:r>
              <a:rPr lang="en-US" dirty="0"/>
              <a:t>• I can show that a quadrilateral in the coordinate plane is a parallelogram.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00F094-1212-44B1-9C4C-4CAD9ECDA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53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Proving That a Quadrilateral Is a Parallelogram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Review</a:t>
            </a:r>
          </a:p>
          <a:p>
            <a:r>
              <a:rPr lang="en-US"/>
              <a:t>What are the properties of parallelograms?</a:t>
            </a:r>
          </a:p>
          <a:p>
            <a:pPr lvl="1"/>
            <a:r>
              <a:rPr lang="en-US"/>
              <a:t>Opposite sides parallel</a:t>
            </a:r>
          </a:p>
          <a:p>
            <a:pPr lvl="1"/>
            <a:r>
              <a:rPr lang="en-US"/>
              <a:t>Opposite sides are congruent</a:t>
            </a:r>
          </a:p>
          <a:p>
            <a:pPr lvl="1"/>
            <a:r>
              <a:rPr lang="en-US"/>
              <a:t>Opposite angles are congruent</a:t>
            </a:r>
          </a:p>
          <a:p>
            <a:pPr lvl="1"/>
            <a:r>
              <a:rPr lang="en-US"/>
              <a:t>Diagonals bisect each other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6E403-707F-4BF9-A9E4-AFEB47E6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8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7.3 Proving That a Quadrilateral Is a Parallelogram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we can show any of these things in a quadrilateral, then it is a parallelogram.</a:t>
            </a:r>
          </a:p>
          <a:p>
            <a:pPr lvl="1"/>
            <a:endParaRPr lang="en-US"/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2558971"/>
            <a:ext cx="10972800" cy="419666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990575" lvl="1" indent="-380990">
              <a:buFont typeface="Arial" pitchFamily="34" charset="0"/>
              <a:buChar char="•"/>
            </a:pPr>
            <a:r>
              <a:rPr lang="en-US" sz="2667" dirty="0"/>
              <a:t>If both pairs of opposite sides of a quad are parallel, then it is a parallelogram (definition of parallelogram)</a:t>
            </a:r>
          </a:p>
          <a:p>
            <a:pPr marL="990575" lvl="1" indent="-380990">
              <a:buFont typeface="Arial" pitchFamily="34" charset="0"/>
              <a:buChar char="•"/>
            </a:pPr>
            <a:r>
              <a:rPr lang="en-US" sz="2667" dirty="0"/>
              <a:t>If both pairs of opposite sides of a quad are congruent, then it is a parallelogram.</a:t>
            </a:r>
          </a:p>
          <a:p>
            <a:pPr marL="990575" lvl="1" indent="-380990">
              <a:buFont typeface="Arial" pitchFamily="34" charset="0"/>
              <a:buChar char="•"/>
            </a:pPr>
            <a:r>
              <a:rPr lang="en-US" sz="2667" dirty="0"/>
              <a:t>If both pairs of opposite angles of a quad are congruent, then it is a parallelogram.</a:t>
            </a:r>
          </a:p>
          <a:p>
            <a:pPr marL="990575" lvl="1" indent="-380990">
              <a:buFont typeface="Arial" pitchFamily="34" charset="0"/>
              <a:buChar char="•"/>
            </a:pPr>
            <a:r>
              <a:rPr lang="en-US" sz="2667" dirty="0"/>
              <a:t>If the diagonals of a quad bisect each other, then it is a parallelogram.</a:t>
            </a:r>
          </a:p>
          <a:p>
            <a:pPr marL="990575" lvl="1" indent="-380990">
              <a:buFont typeface="Arial" pitchFamily="34" charset="0"/>
              <a:buChar char="•"/>
            </a:pPr>
            <a:r>
              <a:rPr lang="en-US" sz="2667" dirty="0"/>
              <a:t>If one pair of opposite sides of a quad is both parallel and congruent, then it is a parallelogram.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FA1E1B-4893-4503-AD3A-F8DF190B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10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  <p:bldP spid="2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Big Ideas Geometry</a:t>
            </a:r>
          </a:p>
          <a:p>
            <a:pPr lvl="1"/>
            <a:r>
              <a:rPr lang="en-US" i="1" dirty="0"/>
              <a:t>By Larson and Boswell</a:t>
            </a:r>
          </a:p>
          <a:p>
            <a:pPr lvl="1"/>
            <a:r>
              <a:rPr lang="en-US" i="1" dirty="0"/>
              <a:t>2022 K12 (National Geographic/Cengage)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400800" y="5532876"/>
            <a:ext cx="5791200" cy="1320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400" dirty="0"/>
              <a:t>Slides created by </a:t>
            </a:r>
          </a:p>
          <a:p>
            <a:r>
              <a:rPr lang="en-US" sz="2400" dirty="0"/>
              <a:t>Richard Wright, Andrews Academy </a:t>
            </a:r>
          </a:p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tx1"/>
                </a:solidFill>
                <a:latin typeface="Comic Sans MS" pitchFamily="66" charset="0"/>
                <a:hlinkClick r:id="rId3"/>
              </a:rPr>
              <a:t>rwright@andrews.edu</a:t>
            </a:r>
            <a:r>
              <a:rPr lang="en-US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4277E3-A7FF-464F-8F09-C3D89F5FE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Proving That a Quadrilateral Is a Parallelogram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Is it a parallelogram?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</a:t>
            </a:r>
          </a:p>
        </p:txBody>
      </p:sp>
      <p:grpSp>
        <p:nvGrpSpPr>
          <p:cNvPr id="18449" name="Group 17"/>
          <p:cNvGrpSpPr>
            <a:grpSpLocks/>
          </p:cNvGrpSpPr>
          <p:nvPr/>
        </p:nvGrpSpPr>
        <p:grpSpPr bwMode="auto">
          <a:xfrm>
            <a:off x="1727200" y="2362200"/>
            <a:ext cx="3841531" cy="1371600"/>
            <a:chOff x="816" y="1488"/>
            <a:chExt cx="2064" cy="864"/>
          </a:xfrm>
        </p:grpSpPr>
        <p:sp>
          <p:nvSpPr>
            <p:cNvPr id="18436" name="AutoShape 4"/>
            <p:cNvSpPr>
              <a:spLocks noChangeArrowheads="1"/>
            </p:cNvSpPr>
            <p:nvPr/>
          </p:nvSpPr>
          <p:spPr bwMode="auto">
            <a:xfrm>
              <a:off x="816" y="1584"/>
              <a:ext cx="2064" cy="672"/>
            </a:xfrm>
            <a:prstGeom prst="parallelogram">
              <a:avLst>
                <a:gd name="adj" fmla="val 76786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8437" name="Line 5"/>
            <p:cNvSpPr>
              <a:spLocks noChangeShapeType="1"/>
            </p:cNvSpPr>
            <p:nvPr/>
          </p:nvSpPr>
          <p:spPr bwMode="auto">
            <a:xfrm>
              <a:off x="1536" y="2160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>
              <a:off x="1968" y="1488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 rot="5400000">
              <a:off x="1704" y="2184"/>
              <a:ext cx="192" cy="14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 rot="5400000">
              <a:off x="2088" y="1512"/>
              <a:ext cx="192" cy="14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</p:grpSp>
      <p:grpSp>
        <p:nvGrpSpPr>
          <p:cNvPr id="18450" name="Group 18"/>
          <p:cNvGrpSpPr>
            <a:grpSpLocks/>
          </p:cNvGrpSpPr>
          <p:nvPr/>
        </p:nvGrpSpPr>
        <p:grpSpPr bwMode="auto">
          <a:xfrm>
            <a:off x="3759200" y="4343400"/>
            <a:ext cx="5181600" cy="1371600"/>
            <a:chOff x="1776" y="2736"/>
            <a:chExt cx="2784" cy="864"/>
          </a:xfrm>
        </p:grpSpPr>
        <p:sp>
          <p:nvSpPr>
            <p:cNvPr id="18442" name="AutoShape 10"/>
            <p:cNvSpPr>
              <a:spLocks noChangeArrowheads="1"/>
            </p:cNvSpPr>
            <p:nvPr/>
          </p:nvSpPr>
          <p:spPr bwMode="auto">
            <a:xfrm>
              <a:off x="2112" y="2832"/>
              <a:ext cx="2064" cy="672"/>
            </a:xfrm>
            <a:prstGeom prst="parallelogram">
              <a:avLst>
                <a:gd name="adj" fmla="val 76786"/>
              </a:avLst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8443" name="AutoShape 11"/>
            <p:cNvSpPr>
              <a:spLocks noChangeArrowheads="1"/>
            </p:cNvSpPr>
            <p:nvPr/>
          </p:nvSpPr>
          <p:spPr bwMode="auto">
            <a:xfrm rot="5400000">
              <a:off x="2904" y="3432"/>
              <a:ext cx="192" cy="14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 rot="5400000">
              <a:off x="3288" y="2760"/>
              <a:ext cx="192" cy="144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1776" y="3024"/>
              <a:ext cx="67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6 cm</a:t>
              </a:r>
            </a:p>
          </p:txBody>
        </p:sp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3888" y="3120"/>
              <a:ext cx="672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/>
                <a:t>6 cm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97E218-6F75-4644-B67C-52D1E6233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46A5A-584C-4384-A48F-F5CDDAEEB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Proving That a Quadrilateral Is a Parallelogram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7CC83-D7F7-4138-81E1-79B5F95EB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14499"/>
            <a:ext cx="5960224" cy="5143501"/>
          </a:xfrm>
        </p:spPr>
        <p:txBody>
          <a:bodyPr>
            <a:normAutofit/>
          </a:bodyPr>
          <a:lstStyle/>
          <a:p>
            <a:r>
              <a:rPr lang="en-US" dirty="0"/>
              <a:t>For what values of </a:t>
            </a:r>
            <a:r>
              <a:rPr lang="en-US" i="1" dirty="0"/>
              <a:t>x </a:t>
            </a:r>
            <a:r>
              <a:rPr lang="en-US" dirty="0"/>
              <a:t>and </a:t>
            </a:r>
            <a:r>
              <a:rPr lang="en-US" i="1" dirty="0"/>
              <a:t>y </a:t>
            </a:r>
            <a:r>
              <a:rPr lang="en-US" dirty="0"/>
              <a:t>is quadrilateral </a:t>
            </a:r>
            <a:r>
              <a:rPr lang="en-US" i="1" dirty="0"/>
              <a:t>STUV </a:t>
            </a:r>
            <a:r>
              <a:rPr lang="en-US" dirty="0"/>
              <a:t>a parallelogram?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#8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DB804D3-4A84-43AF-8FBB-CA47E4B0F5B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lum contrast="40000"/>
          </a:blip>
          <a:stretch>
            <a:fillRect/>
          </a:stretch>
        </p:blipFill>
        <p:spPr>
          <a:xfrm>
            <a:off x="7289290" y="2014157"/>
            <a:ext cx="4629994" cy="2185701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19E78D-88F8-4960-9910-E7BF43071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1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Proving That a Quadrilateral Is a Parallelogram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Find </a:t>
            </a:r>
            <a:r>
              <a:rPr lang="en-US" i="1" dirty="0"/>
              <a:t>x</a:t>
            </a:r>
            <a:r>
              <a:rPr lang="en-US" dirty="0"/>
              <a:t> so that </a:t>
            </a:r>
            <a:r>
              <a:rPr lang="en-US" i="1" dirty="0"/>
              <a:t>MNPQ</a:t>
            </a:r>
            <a:r>
              <a:rPr lang="en-US" dirty="0"/>
              <a:t> is a parallelogram.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#14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053" y="2193759"/>
            <a:ext cx="4635501" cy="163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4E80DAA-81FB-471F-8F62-35A8F3ACD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6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544D-B227-4E4E-8582-9336BB7CE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7.3 Proving That a Quadrilateral Is a Parallelogram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25797-DD3F-4AB6-838D-D56677E6F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14499"/>
            <a:ext cx="5960224" cy="5143501"/>
          </a:xfrm>
        </p:spPr>
        <p:txBody>
          <a:bodyPr>
            <a:normAutofit/>
          </a:bodyPr>
          <a:lstStyle/>
          <a:p>
            <a:r>
              <a:rPr lang="en-US" dirty="0"/>
              <a:t>Show that quadrilateral </a:t>
            </a:r>
            <a:r>
              <a:rPr lang="en-US" i="1" dirty="0"/>
              <a:t>ABCD </a:t>
            </a:r>
            <a:r>
              <a:rPr lang="en-US" dirty="0"/>
              <a:t>is a parallelogram.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#16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5CBEC2B-9F43-4889-A3B0-014BD4F792F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432884" y="1885890"/>
            <a:ext cx="5759116" cy="308621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DF3B70-E4B2-4259-89B2-FD31FF99B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576BF-ED31-4331-8CAE-203C7A2A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7.4 Properties of Special Parallelograms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F7278-1875-4BD7-BEC4-7F7282E019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identify special quadrilaterals.</a:t>
            </a:r>
          </a:p>
          <a:p>
            <a:r>
              <a:rPr lang="en-US" dirty="0"/>
              <a:t>• I can explain how special parallelograms are related.</a:t>
            </a:r>
          </a:p>
          <a:p>
            <a:r>
              <a:rPr lang="en-US" dirty="0"/>
              <a:t>• I can find missing measures of special parallelograms.</a:t>
            </a:r>
          </a:p>
          <a:p>
            <a:r>
              <a:rPr lang="en-US" dirty="0"/>
              <a:t>• I can identify special parallelograms in a coordinate plane.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CE359-B9EE-485D-93BB-B9DC344F6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913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7.4 Properties of Special Parallelograms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All of these are parallelograms</a:t>
                </a:r>
              </a:p>
              <a:p>
                <a:r>
                  <a:rPr lang="en-US" dirty="0"/>
                  <a:t>Rhombus</a:t>
                </a:r>
              </a:p>
              <a:p>
                <a:pPr lvl="1"/>
                <a:r>
                  <a:rPr lang="en-US" dirty="0"/>
                  <a:t>Four ≅ sides</a:t>
                </a:r>
              </a:p>
              <a:p>
                <a:r>
                  <a:rPr lang="en-US" dirty="0"/>
                  <a:t>Rectangle</a:t>
                </a:r>
              </a:p>
              <a:p>
                <a:pPr lvl="1"/>
                <a:r>
                  <a:rPr lang="en-US" dirty="0"/>
                  <a:t>Four right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</m:oMath>
                </a14:m>
                <a:r>
                  <a:rPr lang="en-US" dirty="0"/>
                  <a:t>s</a:t>
                </a:r>
              </a:p>
              <a:p>
                <a:r>
                  <a:rPr lang="en-US" dirty="0"/>
                  <a:t>Square</a:t>
                </a:r>
              </a:p>
              <a:p>
                <a:pPr lvl="1"/>
                <a:r>
                  <a:rPr lang="en-US" dirty="0"/>
                  <a:t>Rhombus and Rectangle</a:t>
                </a:r>
              </a:p>
              <a:p>
                <a:pPr lvl="1"/>
                <a:r>
                  <a:rPr lang="en-US" dirty="0"/>
                  <a:t>Four ≅ sides</a:t>
                </a:r>
              </a:p>
              <a:p>
                <a:pPr lvl="1"/>
                <a:r>
                  <a:rPr lang="en-US" dirty="0"/>
                  <a:t>Four right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</m:oMath>
                </a14:m>
                <a:r>
                  <a:rPr lang="en-US" dirty="0"/>
                  <a:t>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900" t="-21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74" y="2216729"/>
            <a:ext cx="2844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299" y="3054929"/>
            <a:ext cx="3200668" cy="182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449" y="4876800"/>
            <a:ext cx="200648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8F867-6E57-455F-A2CB-AE285369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5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7.4 Properties of Special Parallelograms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09600" y="4495800"/>
            <a:ext cx="10972800" cy="166116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0700"/>
            <a:ext cx="12199275" cy="393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A3A5A0-9212-4652-B3BE-4EE197EF1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889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7.4 Properties of Special Parallelograms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For any rectangle </a:t>
                </a:r>
                <a:r>
                  <a:rPr lang="en-US" i="1" dirty="0"/>
                  <a:t>EFGH</a:t>
                </a:r>
                <a:r>
                  <a:rPr lang="en-US" dirty="0"/>
                  <a:t>, is it </a:t>
                </a:r>
                <a:r>
                  <a:rPr lang="en-US" i="1" dirty="0"/>
                  <a:t>always</a:t>
                </a:r>
                <a:r>
                  <a:rPr lang="en-US" dirty="0"/>
                  <a:t> or </a:t>
                </a:r>
                <a:r>
                  <a:rPr lang="en-US" i="1" dirty="0"/>
                  <a:t>sometimes</a:t>
                </a:r>
                <a:r>
                  <a:rPr lang="en-US" dirty="0"/>
                  <a:t> true that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𝐹𝐺</m:t>
                        </m:r>
                      </m:e>
                    </m:bar>
                    <m:r>
                      <a:rPr lang="en-US" b="0" i="1" smtClean="0">
                        <a:latin typeface="Cambria Math"/>
                      </a:rPr>
                      <m:t>≅</m:t>
                    </m:r>
                    <m:bar>
                      <m:barPr>
                        <m:pos m:val="top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b="0" i="1" smtClean="0">
                            <a:latin typeface="Cambria Math"/>
                          </a:rPr>
                          <m:t>𝐺𝐻</m:t>
                        </m:r>
                      </m:e>
                    </m:bar>
                  </m:oMath>
                </a14:m>
                <a:r>
                  <a:rPr lang="en-US" dirty="0"/>
                  <a:t>?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Classify the figure.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Try #2, 8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900" t="-1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E20F6176-7019-42AE-BF6C-88925736D86C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contrast="40000"/>
          </a:blip>
          <a:stretch>
            <a:fillRect/>
          </a:stretch>
        </p:blipFill>
        <p:spPr>
          <a:xfrm>
            <a:off x="8437276" y="4283242"/>
            <a:ext cx="3296055" cy="2276503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F068D-10A9-45F4-B0E0-ED854B52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0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7.4 Properties of Special Parallelograms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Diagonals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5994" y="2138556"/>
            <a:ext cx="109728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Rhombus: diagonals are perpendicular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1891" y="3765632"/>
            <a:ext cx="109728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Rhombus: diagonals bisect opposite 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891" y="5257802"/>
            <a:ext cx="109728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Rectangle: diagonals are congruent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137" y="1342799"/>
            <a:ext cx="2872764" cy="148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158" y="3352801"/>
            <a:ext cx="3048801" cy="1594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401" y="5438263"/>
            <a:ext cx="3924303" cy="1419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DCD4C-C840-4614-89BB-15C2ED00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7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7.4 Properties of Special Parallelograms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i="1" dirty="0"/>
                  <a:t>ABCD</a:t>
                </a:r>
                <a:r>
                  <a:rPr lang="en-US" dirty="0"/>
                  <a:t> is a rhombus</a:t>
                </a:r>
              </a:p>
              <a:p>
                <a:r>
                  <a:rPr lang="en-US" dirty="0"/>
                  <a:t>Find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BCE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Find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ABD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Find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AED</a:t>
                </a:r>
              </a:p>
              <a:p>
                <a:endParaRPr lang="en-US" i="1" dirty="0"/>
              </a:p>
              <a:p>
                <a:r>
                  <a:rPr lang="en-US" dirty="0"/>
                  <a:t>Try #12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  <a:blipFill>
                <a:blip r:embed="rId3"/>
                <a:stretch>
                  <a:fillRect l="-800" t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327" y="1852863"/>
            <a:ext cx="5219703" cy="254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66F14-173E-4E96-BF19-E0E36F372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9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D196A-E1CE-4461-B911-0CC61B7FE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7.1 Angles of Polygons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70B34-C224-4055-8111-CE0DA74ABE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find the sum of the interior angle measures of a polygon.</a:t>
            </a:r>
          </a:p>
          <a:p>
            <a:r>
              <a:rPr lang="en-US" dirty="0"/>
              <a:t>• I can find interior angle measures of polygons.</a:t>
            </a:r>
          </a:p>
          <a:p>
            <a:r>
              <a:rPr lang="en-US" dirty="0"/>
              <a:t>• I can find exterior angle measures of polygons.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CE567-96C6-47F2-A079-9DFCE9CBE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34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7.4 Properties of Special Parallelograms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In rectangle </a:t>
            </a:r>
            <a:r>
              <a:rPr lang="en-US" i="1" dirty="0"/>
              <a:t>QRST</a:t>
            </a:r>
            <a:r>
              <a:rPr lang="en-US" dirty="0"/>
              <a:t>, </a:t>
            </a:r>
            <a:r>
              <a:rPr lang="en-US" i="1" dirty="0"/>
              <a:t>QS</a:t>
            </a:r>
            <a:r>
              <a:rPr lang="en-US" dirty="0"/>
              <a:t> = 7</a:t>
            </a:r>
            <a:r>
              <a:rPr lang="en-US" i="1" dirty="0"/>
              <a:t>x</a:t>
            </a:r>
            <a:r>
              <a:rPr lang="en-US" dirty="0"/>
              <a:t> − 15 and </a:t>
            </a:r>
            <a:r>
              <a:rPr lang="en-US" i="1" dirty="0"/>
              <a:t>RT</a:t>
            </a:r>
            <a:r>
              <a:rPr lang="en-US" dirty="0"/>
              <a:t> = 2</a:t>
            </a:r>
            <a:r>
              <a:rPr lang="en-US" i="1" dirty="0"/>
              <a:t>x</a:t>
            </a:r>
            <a:r>
              <a:rPr lang="en-US" dirty="0"/>
              <a:t> + 25. Find the lengths of the diagonals of </a:t>
            </a:r>
            <a:r>
              <a:rPr lang="en-US" i="1" dirty="0"/>
              <a:t>QRST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#24</a:t>
            </a:r>
          </a:p>
          <a:p>
            <a:endParaRPr lang="en-US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4BEA4A5-0427-4F30-B397-2E65E199ABD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5994" y="2845594"/>
            <a:ext cx="3790950" cy="2505075"/>
          </a:xfr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776B118-BBC4-4587-B7DA-63F502BBF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27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5182D-44EA-4C80-8E03-1DE001BA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4EF8E-F0F9-4F9D-88A9-3C54DE2670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identify trapezoids and kites.</a:t>
            </a:r>
          </a:p>
          <a:p>
            <a:r>
              <a:rPr lang="en-US" dirty="0"/>
              <a:t>• I can use properties of trapezoids and kites to solve problems.</a:t>
            </a:r>
          </a:p>
          <a:p>
            <a:r>
              <a:rPr lang="en-US" dirty="0"/>
              <a:t>• I can find the length of the midsegment of a trapezoid.</a:t>
            </a:r>
          </a:p>
          <a:p>
            <a:r>
              <a:rPr lang="en-US" dirty="0"/>
              <a:t>• I can explain the hierarchy of quadrilaterals.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0B79E3-8C2F-410A-98ED-54AAD06F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964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Trapezoid</a:t>
            </a:r>
          </a:p>
          <a:p>
            <a:pPr lvl="1"/>
            <a:r>
              <a:rPr lang="en-US" dirty="0"/>
              <a:t>Quadrilateral with exactly one pair of parallel sides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the legs are ≅, then the trap is isosceles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670" y="2115168"/>
            <a:ext cx="4013200" cy="179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414" y="4712647"/>
            <a:ext cx="4649703" cy="1543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54D6CA-0250-4318-A7BF-6B20201F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6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2082" y="5432069"/>
            <a:ext cx="12188952" cy="1059097"/>
          </a:xfrm>
        </p:spPr>
        <p:txBody>
          <a:bodyPr/>
          <a:lstStyle/>
          <a:p>
            <a:r>
              <a:rPr lang="en-US" dirty="0"/>
              <a:t>The converses are also 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1889" y="1211060"/>
            <a:ext cx="109728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If isosceles trapezoid, then each pair of base angles is ≅.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2653" y="3639980"/>
            <a:ext cx="109728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If isosceles trapezoid, then diagonals are ≅.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601" y="2057401"/>
            <a:ext cx="5143503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582" y="4546601"/>
            <a:ext cx="5154108" cy="157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F55926-2784-416D-9626-31EFCC09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9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9D74D-172C-40C9-B7AC-78FB8294E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53B90-DC2F-4791-B9D7-90BCFB015A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14499"/>
            <a:ext cx="5960224" cy="5143501"/>
          </a:xfrm>
        </p:spPr>
        <p:txBody>
          <a:bodyPr>
            <a:normAutofit/>
          </a:bodyPr>
          <a:lstStyle/>
          <a:p>
            <a:r>
              <a:rPr lang="en-US" dirty="0"/>
              <a:t>Show that </a:t>
            </a:r>
            <a:r>
              <a:rPr lang="en-US" i="1" dirty="0"/>
              <a:t>ABCD </a:t>
            </a:r>
            <a:r>
              <a:rPr lang="en-US" dirty="0"/>
              <a:t>is a trapezoid. Then decide whether it is isosceles.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8EA39BD-FB8A-4D11-B464-84504FDFB5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8277725" y="1714500"/>
            <a:ext cx="3914275" cy="35552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3B05CE-1FF1-4447-8B97-7BD40D16E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39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 Properties of Trapezoids and Kites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If the trapezoid is isosceles and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/>
                      <m:t>∠</m:t>
                    </m:r>
                  </m:oMath>
                </a14:m>
                <a:r>
                  <a:rPr lang="en-US" i="1" dirty="0"/>
                  <a:t>HEF</a:t>
                </a:r>
                <a:r>
                  <a:rPr lang="en-US" dirty="0"/>
                  <a:t> = 70°, find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smtClean="0"/>
                      <m:t>∠</m:t>
                    </m:r>
                  </m:oMath>
                </a14:m>
                <a:r>
                  <a:rPr lang="en-US" i="1" dirty="0"/>
                  <a:t>EFG</a:t>
                </a:r>
                <a:r>
                  <a:rPr lang="en-US" dirty="0"/>
                  <a:t>,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FGH</a:t>
                </a:r>
                <a:r>
                  <a:rPr lang="en-US" dirty="0"/>
                  <a:t>, and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/>
                  <a:t>GHE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Try #6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  <a:blipFill>
                <a:blip r:embed="rId3"/>
                <a:stretch>
                  <a:fillRect l="-900" t="-2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84" y="2130373"/>
            <a:ext cx="3784600" cy="153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8D5A9-EDBC-45E9-8DAE-A63570ED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6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Midsegment</a:t>
            </a:r>
            <a:r>
              <a:rPr lang="en-US" dirty="0"/>
              <a:t> of a Trapezoid</a:t>
            </a:r>
          </a:p>
          <a:p>
            <a:pPr lvl="1"/>
            <a:r>
              <a:rPr lang="en-US" dirty="0"/>
              <a:t>Segment connecting the midpoints of each leg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1537" y="1992811"/>
            <a:ext cx="3149603" cy="165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4107" y="4038895"/>
            <a:ext cx="108712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/>
              <a:t>Midsegment</a:t>
            </a:r>
            <a:r>
              <a:rPr lang="en-US" sz="3200" dirty="0"/>
              <a:t> Theorem for Trapezoids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84107" y="4654448"/>
                <a:ext cx="10871200" cy="199920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The </a:t>
                </a:r>
                <a:r>
                  <a:rPr lang="en-US" sz="3200" dirty="0" err="1"/>
                  <a:t>midsegment</a:t>
                </a:r>
                <a:r>
                  <a:rPr lang="en-US" sz="3200" dirty="0"/>
                  <a:t> of a trapezoid is parallel to the bases and its length is the average of the lengths of the bases.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𝑀𝑁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32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2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200" i="1">
                                  <a:latin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07" y="4654448"/>
                <a:ext cx="10871200" cy="1999202"/>
              </a:xfrm>
              <a:prstGeom prst="rect">
                <a:avLst/>
              </a:prstGeom>
              <a:blipFill>
                <a:blip r:embed="rId4"/>
                <a:stretch>
                  <a:fillRect l="-1344" t="-3647" r="-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127" y="2531919"/>
            <a:ext cx="2360547" cy="149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78D5A-D818-41A8-B4ED-C29D3103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2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Properties of Trapezoids and Kites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 trapezoid </a:t>
                </a:r>
                <a:r>
                  <a:rPr lang="en-US" i="1" dirty="0"/>
                  <a:t>JKLM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J</a:t>
                </a:r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M</a:t>
                </a:r>
                <a:r>
                  <a:rPr lang="en-US" dirty="0"/>
                  <a:t> are right angles, and </a:t>
                </a:r>
                <a:r>
                  <a:rPr lang="en-US" i="1" dirty="0"/>
                  <a:t>JK</a:t>
                </a:r>
                <a:r>
                  <a:rPr lang="en-US" dirty="0"/>
                  <a:t> = 9 cm.  The length of the </a:t>
                </a:r>
                <a:r>
                  <a:rPr lang="en-US" dirty="0" err="1"/>
                  <a:t>midsegment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i="1">
                            <a:latin typeface="Cambria Math"/>
                          </a:rPr>
                          <m:t>𝑁𝑃</m:t>
                        </m:r>
                      </m:e>
                    </m:bar>
                  </m:oMath>
                </a14:m>
                <a:r>
                  <a:rPr lang="en-US" dirty="0"/>
                  <a:t> of trapezoid </a:t>
                </a:r>
                <a:r>
                  <a:rPr lang="en-US" i="1" dirty="0"/>
                  <a:t>JKLM</a:t>
                </a:r>
                <a:r>
                  <a:rPr lang="en-US" dirty="0"/>
                  <a:t> is 12 cm.  Find </a:t>
                </a:r>
                <a:r>
                  <a:rPr lang="en-US" i="1" dirty="0"/>
                  <a:t>ML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Try #10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  <a:blipFill>
                <a:blip r:embed="rId3"/>
                <a:stretch>
                  <a:fillRect l="-900" t="-20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87FED-8D4B-461D-AC91-BC4A60BC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0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Kites</a:t>
            </a:r>
          </a:p>
          <a:p>
            <a:pPr lvl="1"/>
            <a:r>
              <a:rPr lang="en-US"/>
              <a:t>Quadrilateral with 2 pairs of consecutive congruent sides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1080" y="1697260"/>
            <a:ext cx="3630930" cy="864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2653" y="2614714"/>
            <a:ext cx="10972800" cy="6258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If kite, then the diagonals are perpendicular.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2653" y="5261798"/>
            <a:ext cx="10972800" cy="11594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467" dirty="0"/>
              <a:t>If kite, then exactly one pair of opposite angles are congruent.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20" y="3240591"/>
            <a:ext cx="4209787" cy="191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3240591"/>
            <a:ext cx="4183771" cy="1915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21FC19E-56C1-41EB-BAB2-E682F6AB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6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2082" y="1707731"/>
            <a:ext cx="12188952" cy="5150269"/>
          </a:xfrm>
        </p:spPr>
        <p:txBody>
          <a:bodyPr>
            <a:normAutofit/>
          </a:bodyPr>
          <a:lstStyle/>
          <a:p>
            <a:r>
              <a:rPr lang="en-US" dirty="0"/>
              <a:t>Find </a:t>
            </a:r>
            <a:r>
              <a:rPr lang="en-US" i="1" dirty="0" err="1"/>
              <a:t>m</a:t>
            </a:r>
            <a:r>
              <a:rPr lang="en-US" dirty="0" err="1"/>
              <a:t>∠</a:t>
            </a:r>
            <a:r>
              <a:rPr lang="en-US" i="1" dirty="0" err="1"/>
              <a:t>C</a:t>
            </a:r>
            <a:r>
              <a:rPr lang="en-US" i="1" dirty="0"/>
              <a:t> </a:t>
            </a:r>
            <a:r>
              <a:rPr lang="en-US" dirty="0"/>
              <a:t>in the kite shown.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#16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BB0B5D-D509-4394-8410-63F4FFD9627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contrast="40000"/>
          </a:blip>
          <a:stretch>
            <a:fillRect/>
          </a:stretch>
        </p:blipFill>
        <p:spPr>
          <a:xfrm>
            <a:off x="8136510" y="1967803"/>
            <a:ext cx="3683358" cy="269780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C8811-54F2-483F-AC12-58B67424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7.1 Angles of Polygons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Polygon</a:t>
            </a:r>
          </a:p>
          <a:p>
            <a:pPr lvl="1"/>
            <a:r>
              <a:rPr lang="en-US" dirty="0"/>
              <a:t>Closed figure made of straight segments</a:t>
            </a:r>
          </a:p>
          <a:p>
            <a:endParaRPr lang="en-US" dirty="0"/>
          </a:p>
          <a:p>
            <a:r>
              <a:rPr lang="en-US" dirty="0"/>
              <a:t>Diagonal</a:t>
            </a:r>
          </a:p>
          <a:p>
            <a:pPr lvl="1"/>
            <a:r>
              <a:rPr lang="en-US" dirty="0"/>
              <a:t>Segment that joins nonconsecutive vertices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038601"/>
            <a:ext cx="6604000" cy="2625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D67001-B0F0-4887-BF25-B1D61781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1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C32EC-2109-4EEE-84D0-A5424951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7.5B Classifying Quadrilaterals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964D4-AA02-4DD7-BFAF-20715C5D2A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 lesson…</a:t>
            </a:r>
          </a:p>
          <a:p>
            <a:r>
              <a:rPr lang="en-US" dirty="0"/>
              <a:t>• I can explain the hierarchy of quadrilaterals.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BDAFE-5C09-4E97-8A5C-F7F4FA966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509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4424"/>
            <a:ext cx="12192000" cy="1492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5588000" cy="152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840" y="2666999"/>
            <a:ext cx="3633427" cy="152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912" y="2666999"/>
            <a:ext cx="2279088" cy="1524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191742"/>
            <a:ext cx="2794000" cy="15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3" y="4191742"/>
            <a:ext cx="2799079" cy="15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139" y="5707459"/>
            <a:ext cx="2074216" cy="1150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499" y="4191742"/>
            <a:ext cx="2974109" cy="1119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33BE0B-05B1-4AA1-B316-3017D782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3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7.5 Properties of Trapezoids and Kites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2082" y="1707731"/>
            <a:ext cx="12188952" cy="5150269"/>
          </a:xfrm>
        </p:spPr>
        <p:txBody>
          <a:bodyPr>
            <a:normAutofit/>
          </a:bodyPr>
          <a:lstStyle/>
          <a:p>
            <a:r>
              <a:rPr lang="en-US" dirty="0"/>
              <a:t>Give the most specific name for the quadrilateral.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#22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26" y="2247900"/>
            <a:ext cx="4307397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817" y="2247900"/>
            <a:ext cx="4068358" cy="22118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55635CD4-7906-4FDC-B805-2AAECA03BA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385" y="4808556"/>
            <a:ext cx="3378200" cy="191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34B97-EC87-42CB-837F-825121BD7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1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67" dirty="0"/>
              <a:t>All polygons can be separated into triangles</a:t>
            </a:r>
          </a:p>
          <a:p>
            <a:r>
              <a:rPr lang="en-US" sz="2667" dirty="0"/>
              <a:t>The sum of the angles of a triangle is 180° </a:t>
            </a:r>
          </a:p>
          <a:p>
            <a:r>
              <a:rPr lang="en-US" sz="2667" dirty="0"/>
              <a:t>For the pentagon, multiply that by 3</a:t>
            </a:r>
          </a:p>
          <a:p>
            <a:endParaRPr lang="en-US" sz="2667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936" y="1806820"/>
            <a:ext cx="3614821" cy="1542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7.1 Angles of Polygons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4107" y="3520441"/>
            <a:ext cx="108712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Polygon Interior Angles Theorem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84107" y="4135993"/>
                <a:ext cx="10871200" cy="156966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3200" dirty="0"/>
                  <a:t>Sum of the measures of the interior angles of a n-</a:t>
                </a:r>
                <a:r>
                  <a:rPr lang="en-US" sz="3200" dirty="0" err="1"/>
                  <a:t>gon</a:t>
                </a:r>
                <a:r>
                  <a:rPr lang="en-US" sz="3200" dirty="0"/>
                  <a:t> is </a:t>
                </a:r>
                <a:br>
                  <a:rPr lang="en-US" sz="32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3200" i="1" dirty="0">
                        <a:latin typeface="Cambria Math" panose="02040503050406030204" pitchFamily="18" charset="0"/>
                      </a:rPr>
                      <m:t>−2)180°</m:t>
                    </m:r>
                  </m:oMath>
                </a14:m>
                <a:r>
                  <a:rPr lang="en-US" sz="32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𝑆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  <m:r>
                            <a:rPr lang="en-US" sz="3200" i="1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US" sz="3200" i="1">
                          <a:latin typeface="Cambria Math"/>
                        </a:rPr>
                        <m:t>⋅180°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07" y="4135993"/>
                <a:ext cx="10871200" cy="1569660"/>
              </a:xfrm>
              <a:prstGeom prst="rect">
                <a:avLst/>
              </a:prstGeom>
              <a:blipFill>
                <a:blip r:embed="rId4"/>
                <a:stretch>
                  <a:fillRect l="-1344" t="-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84107" y="5722701"/>
            <a:ext cx="108712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Sum of the measures of the interior angles of a quadrilateral is 360°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4B77F6-FCE7-4A20-A2A7-E14DAB5B5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8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7.1 Angles of Polygons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coin is a regular 11-gon.  Find the sum of the measures of the interior angles.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sum of the measures of the interior angles of a convex polygon is 1440°.  Classify the polygon by the number of sides.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#4, 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884" y="2042048"/>
            <a:ext cx="2057400" cy="205740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1CF8A9-E1B6-4048-B1FD-2F19A3A5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87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7.1 Angles of Polygons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Find </a:t>
                </a:r>
                <a:r>
                  <a:rPr lang="en-US" i="1" dirty="0"/>
                  <a:t>m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∠</m:t>
                    </m:r>
                  </m:oMath>
                </a14:m>
                <a:r>
                  <a:rPr lang="en-US" i="1" dirty="0"/>
                  <a:t>T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Try #10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-2082" y="1707731"/>
                <a:ext cx="12188952" cy="5150269"/>
              </a:xfrm>
              <a:blipFill>
                <a:blip r:embed="rId3"/>
                <a:stretch>
                  <a:fillRect l="-800" t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327" y="1639152"/>
            <a:ext cx="410210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FFF56-EF16-4098-9049-20B01F0C8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EEADF-B23A-4787-9424-65835D8B1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7.1 Angles of Polygons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D6CF9-9205-4545-A116-CEFC232A2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Equilateral Polygon</a:t>
            </a:r>
          </a:p>
          <a:p>
            <a:pPr lvl="1"/>
            <a:r>
              <a:rPr lang="en-US"/>
              <a:t>All sides </a:t>
            </a:r>
            <a:r>
              <a:rPr lang="en-US" dirty="0"/>
              <a:t>congruent</a:t>
            </a:r>
          </a:p>
          <a:p>
            <a:pPr lvl="1"/>
            <a:endParaRPr lang="en-US" dirty="0"/>
          </a:p>
          <a:p>
            <a:r>
              <a:rPr lang="en-US" dirty="0"/>
              <a:t>Equiangular Polygon</a:t>
            </a:r>
          </a:p>
          <a:p>
            <a:pPr lvl="1"/>
            <a:r>
              <a:rPr lang="en-US" dirty="0"/>
              <a:t>All angles congruent</a:t>
            </a:r>
          </a:p>
          <a:p>
            <a:pPr lvl="1"/>
            <a:endParaRPr lang="en-US" dirty="0"/>
          </a:p>
          <a:p>
            <a:r>
              <a:rPr lang="en-US" dirty="0"/>
              <a:t>Regular Polygon</a:t>
            </a:r>
          </a:p>
          <a:p>
            <a:pPr lvl="1"/>
            <a:r>
              <a:rPr lang="en-US" dirty="0"/>
              <a:t>All sides and angles congruent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32D9D-E299-41E5-85FF-89EDC879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2D1798-483E-43D3-830F-E1374EC3BA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368" y="1751926"/>
            <a:ext cx="2735502" cy="14141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379793C-99F7-46A6-B6C3-2F4351D84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819" y="2686050"/>
            <a:ext cx="3037706" cy="167737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600AD6-3D01-46DC-9011-6E2834C094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2393" y="4792240"/>
            <a:ext cx="2125426" cy="193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95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7.1 Angles of Polygons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2942750"/>
            <a:ext cx="11582400" cy="3915249"/>
          </a:xfrm>
        </p:spPr>
        <p:txBody>
          <a:bodyPr>
            <a:normAutofit/>
          </a:bodyPr>
          <a:lstStyle/>
          <a:p>
            <a:r>
              <a:rPr lang="en-US" dirty="0"/>
              <a:t>What is the measure of an exterior angle of a regular pentagon?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the measure of an interior angle of a regular pentagon?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Try #34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240" y="1219202"/>
            <a:ext cx="108712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Polygon Exterior Angles Theorem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0240" y="1834755"/>
            <a:ext cx="10871200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/>
              <a:t>Sum of the measures of the exterior angles of a convex polygon 360°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9709" y="3429000"/>
            <a:ext cx="2327491" cy="1466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FAA56-15F5-4A2D-A30E-293916069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138EE-5DCC-44A2-8018-E0273A6EE5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38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Custom 5">
      <a:majorFont>
        <a:latin typeface="Lucida Sans Unicode"/>
        <a:ea typeface=""/>
        <a:cs typeface=""/>
      </a:majorFont>
      <a:minorFont>
        <a:latin typeface="Cambria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474</TotalTime>
  <Words>2005</Words>
  <Application>Microsoft Office PowerPoint</Application>
  <PresentationFormat>Widescreen</PresentationFormat>
  <Paragraphs>472</Paragraphs>
  <Slides>42</Slides>
  <Notes>34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Cambria</vt:lpstr>
      <vt:lpstr>Cambria Math</vt:lpstr>
      <vt:lpstr>Comic Sans MS</vt:lpstr>
      <vt:lpstr>Lucida Sans Unicode</vt:lpstr>
      <vt:lpstr>Wingdings</vt:lpstr>
      <vt:lpstr>Banded</vt:lpstr>
      <vt:lpstr>Quadrilaterals and Other Polygons</vt:lpstr>
      <vt:lpstr>PowerPoint Presentation</vt:lpstr>
      <vt:lpstr>7.1 Angles of Polygons</vt:lpstr>
      <vt:lpstr>7.1 Angles of Polygons</vt:lpstr>
      <vt:lpstr>7.1 Angles of Polygons</vt:lpstr>
      <vt:lpstr>7.1 Angles of Polygons</vt:lpstr>
      <vt:lpstr>7.1 Angles of Polygons</vt:lpstr>
      <vt:lpstr>7.1 Angles of Polygons</vt:lpstr>
      <vt:lpstr>7.1 Angles of Polygons</vt:lpstr>
      <vt:lpstr>7.2 Properties of Parallelograms</vt:lpstr>
      <vt:lpstr>7.2 Properties of Parallelograms</vt:lpstr>
      <vt:lpstr>7.2 Properties of Parallelograms</vt:lpstr>
      <vt:lpstr>7.2 Properties of Parallelograms</vt:lpstr>
      <vt:lpstr>7.2 Properties of Parallelograms</vt:lpstr>
      <vt:lpstr>7.2 Properties of Parallelograms</vt:lpstr>
      <vt:lpstr>7.2 Properties of Parallelograms</vt:lpstr>
      <vt:lpstr>7.3 Proving That a Quadrilateral Is a Parallelogram</vt:lpstr>
      <vt:lpstr>7.3 Proving That a Quadrilateral Is a Parallelogram</vt:lpstr>
      <vt:lpstr>7.3 Proving That a Quadrilateral Is a Parallelogram</vt:lpstr>
      <vt:lpstr>7.3 Proving That a Quadrilateral Is a Parallelogram</vt:lpstr>
      <vt:lpstr>7.3 Proving That a Quadrilateral Is a Parallelogram</vt:lpstr>
      <vt:lpstr>7.3 Proving That a Quadrilateral Is a Parallelogram</vt:lpstr>
      <vt:lpstr>7.3 Proving That a Quadrilateral Is a Parallelogram</vt:lpstr>
      <vt:lpstr>7.4 Properties of Special Parallelograms</vt:lpstr>
      <vt:lpstr>7.4 Properties of Special Parallelograms</vt:lpstr>
      <vt:lpstr>7.4 Properties of Special Parallelograms</vt:lpstr>
      <vt:lpstr>7.4 Properties of Special Parallelograms</vt:lpstr>
      <vt:lpstr>7.4 Properties of Special Parallelograms</vt:lpstr>
      <vt:lpstr>7.4 Properties of Special Parallelograms</vt:lpstr>
      <vt:lpstr>7.4 Properties of Special Parallelograms</vt:lpstr>
      <vt:lpstr>7.5 Properties of Trapezoids and Kites</vt:lpstr>
      <vt:lpstr>7.5 Properties of Trapezoids and Kites</vt:lpstr>
      <vt:lpstr>7.5 Properties of Trapezoids and Kites</vt:lpstr>
      <vt:lpstr>7.5 Properties of Trapezoids and Kites</vt:lpstr>
      <vt:lpstr>7.5 Properties of Trapezoids and Kites</vt:lpstr>
      <vt:lpstr>7.5 Properties of Trapezoids and Kites</vt:lpstr>
      <vt:lpstr>7.5 Properties of Trapezoids and Kites</vt:lpstr>
      <vt:lpstr>7.5 Properties of Trapezoids and Kites</vt:lpstr>
      <vt:lpstr>7.5 Properties of Trapezoids and Kites</vt:lpstr>
      <vt:lpstr>7.5B Classifying Quadrilaterals</vt:lpstr>
      <vt:lpstr>7.5 Properties of Trapezoids and Kites</vt:lpstr>
      <vt:lpstr>7.5 Properties of Trapezoids and Kites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Wright</dc:creator>
  <cp:lastModifiedBy>Richard Wright</cp:lastModifiedBy>
  <cp:revision>34</cp:revision>
  <dcterms:created xsi:type="dcterms:W3CDTF">2021-10-27T14:32:41Z</dcterms:created>
  <dcterms:modified xsi:type="dcterms:W3CDTF">2021-10-27T22:26:44Z</dcterms:modified>
</cp:coreProperties>
</file>